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17AC65-860D-4AA9-B5A7-97048AC1C542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A57279-BC0D-4E5E-851C-557E259EA52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rs/url?sa=i&amp;rct=j&amp;q=&amp;esrc=s&amp;source=images&amp;cd=&amp;ved=0CAcQjRxqFQoTCJzal7PRyccCFUycGgodD4YMkg&amp;url=http%3A%2F%2Fwww.zoology.ubc.ca%2Fgenetics%2Fchapter14.htm&amp;ei=eDTfVZy-J8y4ao-MspAJ&amp;psig=AFQjCNGSdB1QiAudUM_RlUCvIJPk4QCGUw&amp;ust=144077771165300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rs/url?sa=i&amp;rct=j&amp;q=&amp;esrc=s&amp;source=images&amp;cd=&amp;cad=rja&amp;uact=8&amp;ved=0CAcQjRxqFQoTCOPc5uDSyccCFUsEGgod3eMO9Q&amp;url=http%3A%2F%2Fwww.mun.ca%2Fbiology%2Fscarr%2FiGen3_07-03ab.html&amp;ei=5DXfVePaLcuIaN3Hu6gP&amp;psig=AFQjCNGSdB1QiAudUM_RlUCvIJPk4QCGUw&amp;ust=144077771165300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upload.wikimedia.org/wikipedia/commons/f/fb/Meselson-stahl_experiment_diagram_en.sv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rs/url?sa=i&amp;rct=j&amp;q=&amp;esrc=s&amp;source=images&amp;cd=&amp;cad=rja&amp;uact=8&amp;ved=0ahUKEwj1uMvk5s3MAhVDcBoKHcy6DAAQjRwIBw&amp;url=https%3A%2F%2Fwww.mun.ca%2Fbiology%2Fscarr%2FiGen3_03-01.html&amp;psig=AFQjCNFGr1XLxnRIcVULs-3FrgoxuW5_uw&amp;ust=146291112082240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Replication is flawlessly regulated and controlled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tautomeric</a:t>
            </a:r>
            <a:r>
              <a:rPr lang="en-US" dirty="0" smtClean="0"/>
              <a:t> modifications of nitrogenous bases most frequently induce pairing mistakes (the N atom moves from one position to another within the base molecule)</a:t>
            </a:r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T = A </a:t>
            </a:r>
            <a:r>
              <a:rPr lang="en-US" dirty="0" err="1" smtClean="0"/>
              <a:t>enol</a:t>
            </a:r>
            <a:r>
              <a:rPr lang="en-US" dirty="0" smtClean="0"/>
              <a:t> form T-G replication: G ≡ C</a:t>
            </a:r>
          </a:p>
          <a:p>
            <a:r>
              <a:rPr lang="en-US" dirty="0" smtClean="0"/>
              <a:t>C ≡ G </a:t>
            </a:r>
            <a:r>
              <a:rPr lang="en-US" dirty="0" err="1" smtClean="0"/>
              <a:t>imino</a:t>
            </a:r>
            <a:r>
              <a:rPr lang="en-US" dirty="0" smtClean="0"/>
              <a:t> form of C-A replication: A = 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Transitions</a:t>
            </a:r>
            <a:r>
              <a:rPr lang="en-US" dirty="0" smtClean="0"/>
              <a:t> - </a:t>
            </a:r>
            <a:r>
              <a:rPr lang="en-US" dirty="0" err="1" smtClean="0"/>
              <a:t>purine</a:t>
            </a:r>
            <a:r>
              <a:rPr lang="en-US" dirty="0" smtClean="0"/>
              <a:t> is replaced by </a:t>
            </a:r>
            <a:r>
              <a:rPr lang="en-US" dirty="0" err="1" smtClean="0"/>
              <a:t>purine</a:t>
            </a:r>
            <a:r>
              <a:rPr lang="en-US" dirty="0" smtClean="0"/>
              <a:t> and </a:t>
            </a:r>
            <a:r>
              <a:rPr lang="en-US" dirty="0" err="1" smtClean="0"/>
              <a:t>pyrimidine</a:t>
            </a:r>
            <a:r>
              <a:rPr lang="en-US" dirty="0" smtClean="0"/>
              <a:t> by </a:t>
            </a:r>
            <a:r>
              <a:rPr lang="en-US" dirty="0" err="1" smtClean="0"/>
              <a:t>pyrimidine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Transversions</a:t>
            </a:r>
            <a:r>
              <a:rPr lang="en-US" dirty="0" smtClean="0"/>
              <a:t> - </a:t>
            </a:r>
            <a:r>
              <a:rPr lang="en-US" dirty="0" err="1" smtClean="0"/>
              <a:t>purine</a:t>
            </a:r>
            <a:r>
              <a:rPr lang="en-US" dirty="0" smtClean="0"/>
              <a:t> is replaced by </a:t>
            </a:r>
            <a:r>
              <a:rPr lang="en-US" dirty="0" err="1" smtClean="0"/>
              <a:t>pyrimidine</a:t>
            </a:r>
            <a:r>
              <a:rPr lang="en-US" dirty="0" smtClean="0"/>
              <a:t> and vice versa</a:t>
            </a:r>
          </a:p>
          <a:p>
            <a:endParaRPr lang="en-US" dirty="0"/>
          </a:p>
        </p:txBody>
      </p:sp>
      <p:pic>
        <p:nvPicPr>
          <p:cNvPr id="4" name="Picture 2" descr="http://www.zoology.ubc.ca/genetics/transisverstabl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733800"/>
            <a:ext cx="278923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mun.ca/biology/scarr/iGen3_07-03_Figure-Lab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3657600"/>
            <a:ext cx="5791200" cy="296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spontaneous mutation rate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rate of spontaneous mutation per gene is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10</a:t>
            </a:r>
            <a:r>
              <a:rPr lang="en-US" altLang="en-US" baseline="30000" dirty="0" smtClean="0">
                <a:solidFill>
                  <a:srgbClr val="FF0000"/>
                </a:solidFill>
                <a:latin typeface="Arial" charset="0"/>
              </a:rPr>
              <a:t>-4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en-US" altLang="en-US" baseline="30000" dirty="0" smtClean="0">
                <a:solidFill>
                  <a:srgbClr val="FF0000"/>
                </a:solidFill>
                <a:latin typeface="Arial" charset="0"/>
              </a:rPr>
              <a:t>-6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rate of spontaneous mutation </a:t>
            </a:r>
            <a:r>
              <a:rPr lang="en-US" dirty="0" smtClean="0"/>
              <a:t>per nucleotide is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10</a:t>
            </a:r>
            <a:r>
              <a:rPr lang="sr-Cyrl-RS" altLang="en-US" baseline="30000" dirty="0" smtClean="0">
                <a:solidFill>
                  <a:srgbClr val="FF0000"/>
                </a:solidFill>
                <a:latin typeface="Arial" charset="0"/>
              </a:rPr>
              <a:t>8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-10</a:t>
            </a:r>
            <a:r>
              <a:rPr lang="sr-Cyrl-RS" altLang="en-US" baseline="30000" dirty="0" smtClean="0">
                <a:solidFill>
                  <a:srgbClr val="FF0000"/>
                </a:solidFill>
                <a:latin typeface="Arial" charset="0"/>
              </a:rPr>
              <a:t>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Replication (duplication)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DNA is the only known molecule capable of self-reproduction.</a:t>
            </a:r>
          </a:p>
          <a:p>
            <a:r>
              <a:rPr lang="en-US" dirty="0"/>
              <a:t>It occurs in the S phase of </a:t>
            </a:r>
            <a:r>
              <a:rPr lang="en-US" dirty="0" err="1"/>
              <a:t>interphase</a:t>
            </a:r>
            <a:r>
              <a:rPr lang="en-US" dirty="0"/>
              <a:t>, when the chromosomes are in a </a:t>
            </a:r>
            <a:r>
              <a:rPr lang="en-US" dirty="0" err="1"/>
              <a:t>despiralized</a:t>
            </a:r>
            <a:r>
              <a:rPr lang="en-US" dirty="0"/>
              <a:t> state.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Mezelson</a:t>
            </a:r>
            <a:r>
              <a:rPr lang="en-US" dirty="0"/>
              <a:t> and Stahl (1958) demonstrated through their experiments that replication occurs in a </a:t>
            </a:r>
            <a:r>
              <a:rPr lang="en-US" dirty="0" err="1"/>
              <a:t>semiconservative</a:t>
            </a:r>
            <a:r>
              <a:rPr lang="en-US" dirty="0"/>
              <a:t> (</a:t>
            </a:r>
            <a:r>
              <a:rPr lang="en-US" dirty="0" err="1"/>
              <a:t>semiconservative</a:t>
            </a:r>
            <a:r>
              <a:rPr lang="en-US" dirty="0"/>
              <a:t>) manner.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Meselson</a:t>
            </a:r>
            <a:r>
              <a:rPr lang="en-US" dirty="0" smtClean="0"/>
              <a:t> and Stahl's experiment</a:t>
            </a:r>
            <a:endParaRPr lang="en-US" dirty="0"/>
          </a:p>
        </p:txBody>
      </p:sp>
      <p:pic>
        <p:nvPicPr>
          <p:cNvPr id="4" name="Picture 2" descr="File:Meselson-stahl experiment diagram en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752600"/>
            <a:ext cx="5333999" cy="460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Replication occurs in a semi-conservative manner.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5" descr="https://www.mun.ca/biology/scarr/iGen3_03-01_Figure-L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47800"/>
            <a:ext cx="8817691" cy="474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Enzymes involved in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2578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Helicases</a:t>
            </a:r>
            <a:endParaRPr lang="en-US" dirty="0"/>
          </a:p>
          <a:p>
            <a:r>
              <a:rPr lang="en-US" dirty="0" err="1" smtClean="0"/>
              <a:t>Topoisomerases</a:t>
            </a:r>
            <a:endParaRPr lang="en-US" dirty="0"/>
          </a:p>
          <a:p>
            <a:r>
              <a:rPr lang="en-US" dirty="0" smtClean="0"/>
              <a:t>SSB proteins</a:t>
            </a:r>
          </a:p>
          <a:p>
            <a:r>
              <a:rPr lang="en-US" dirty="0" smtClean="0"/>
              <a:t>Nucleases</a:t>
            </a:r>
            <a:br>
              <a:rPr lang="en-US" dirty="0" smtClean="0"/>
            </a:br>
            <a:r>
              <a:rPr lang="en-US" dirty="0" smtClean="0"/>
              <a:t>1. </a:t>
            </a:r>
            <a:r>
              <a:rPr lang="en-US" dirty="0" err="1" smtClean="0"/>
              <a:t>Endonucleases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 err="1" smtClean="0"/>
              <a:t>Exonucleases</a:t>
            </a:r>
            <a:endParaRPr lang="en-US" dirty="0"/>
          </a:p>
          <a:p>
            <a:r>
              <a:rPr lang="en-US" dirty="0" smtClean="0"/>
              <a:t>Polymerases (DNA polymerases)</a:t>
            </a:r>
            <a:br>
              <a:rPr lang="en-US" dirty="0" smtClean="0"/>
            </a:br>
            <a:r>
              <a:rPr lang="en-US" dirty="0" smtClean="0"/>
              <a:t>Poly I DNA</a:t>
            </a:r>
            <a:br>
              <a:rPr lang="en-US" dirty="0" smtClean="0"/>
            </a:br>
            <a:r>
              <a:rPr lang="en-US" dirty="0" smtClean="0"/>
              <a:t>DNA poly II,</a:t>
            </a:r>
            <a:br>
              <a:rPr lang="en-US" dirty="0" smtClean="0"/>
            </a:br>
            <a:r>
              <a:rPr lang="en-US" dirty="0" smtClean="0"/>
              <a:t>DNA polymer III</a:t>
            </a:r>
          </a:p>
          <a:p>
            <a:r>
              <a:rPr lang="en-US" dirty="0" err="1" smtClean="0"/>
              <a:t>Primase</a:t>
            </a:r>
            <a:r>
              <a:rPr lang="en-US" dirty="0" smtClean="0"/>
              <a:t>, RNA polymerase</a:t>
            </a:r>
          </a:p>
          <a:p>
            <a:r>
              <a:rPr lang="en-US" dirty="0" err="1" smtClean="0"/>
              <a:t>Ligase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Replication in eukaryotes occurs at multiple sites along the chromosome at the same time, in the 5'-3' direction</a:t>
            </a:r>
          </a:p>
          <a:p>
            <a:endParaRPr lang="en-US" dirty="0" smtClean="0"/>
          </a:p>
          <a:p>
            <a:r>
              <a:rPr lang="en-US" dirty="0" smtClean="0"/>
              <a:t>It does not start at the very end of the chain</a:t>
            </a:r>
            <a:endParaRPr lang="en-US" dirty="0"/>
          </a:p>
        </p:txBody>
      </p:sp>
      <p:pic>
        <p:nvPicPr>
          <p:cNvPr id="4" name="Picture 4" descr="ReplicationBubb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828800"/>
            <a:ext cx="27225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r>
              <a:rPr lang="en-US" dirty="0" smtClean="0"/>
              <a:t>Replication initiation occurs prior to the replication process.</a:t>
            </a:r>
          </a:p>
          <a:p>
            <a:r>
              <a:rPr lang="en-US" dirty="0" smtClean="0"/>
              <a:t>Initiation entails the formation of a pre-replication complex (protein complex that is formed at the place of replication origin).</a:t>
            </a:r>
            <a:endParaRPr lang="en-US" dirty="0"/>
          </a:p>
        </p:txBody>
      </p:sp>
      <p:pic>
        <p:nvPicPr>
          <p:cNvPr id="4" name="Picture 4" descr="replicatio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057400"/>
            <a:ext cx="3976688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Replication occurs simultaneously on both strands in the 5' - 3' direction; however, because they are </a:t>
            </a:r>
            <a:r>
              <a:rPr lang="en-US" dirty="0" err="1" smtClean="0"/>
              <a:t>antiparallel</a:t>
            </a:r>
            <a:r>
              <a:rPr lang="en-US" dirty="0" smtClean="0"/>
              <a:t>, replication flows from the end to the center of one replication fork and from the center to the end of the other replication fork.</a:t>
            </a:r>
            <a:endParaRPr lang="en-US" dirty="0"/>
          </a:p>
        </p:txBody>
      </p:sp>
      <p:pic>
        <p:nvPicPr>
          <p:cNvPr id="4" name="Picture 3" descr="DNArep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492" y="1752600"/>
            <a:ext cx="4584507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7772400" cy="96043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>
                <a:solidFill>
                  <a:schemeClr val="tx1"/>
                </a:solidFill>
              </a:rPr>
              <a:t>On the leading strand, DNA poly III and </a:t>
            </a:r>
            <a:r>
              <a:rPr lang="en-US" sz="2400" dirty="0" err="1" smtClean="0">
                <a:solidFill>
                  <a:schemeClr val="tx1"/>
                </a:solidFill>
              </a:rPr>
              <a:t>Primase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On the lagging chain:</a:t>
            </a:r>
          </a:p>
          <a:p>
            <a:r>
              <a:rPr lang="en-US" sz="2400" dirty="0" err="1" smtClean="0"/>
              <a:t>Primase</a:t>
            </a:r>
            <a:endParaRPr lang="en-US" sz="2400" dirty="0" smtClean="0"/>
          </a:p>
          <a:p>
            <a:r>
              <a:rPr lang="en-US" sz="2400" dirty="0" smtClean="0"/>
              <a:t>DNA poly III</a:t>
            </a:r>
          </a:p>
          <a:p>
            <a:r>
              <a:rPr lang="en-US" sz="2400" dirty="0" smtClean="0"/>
              <a:t>DNA </a:t>
            </a:r>
            <a:r>
              <a:rPr lang="en-US" sz="2400" dirty="0" smtClean="0"/>
              <a:t>Poly I </a:t>
            </a:r>
          </a:p>
          <a:p>
            <a:r>
              <a:rPr lang="en-US" sz="2400" dirty="0" smtClean="0"/>
              <a:t>DNA </a:t>
            </a:r>
            <a:r>
              <a:rPr lang="en-US" sz="2400" dirty="0" err="1" smtClean="0"/>
              <a:t>Ligase</a:t>
            </a:r>
            <a:r>
              <a:rPr lang="en-US" sz="2400" dirty="0" smtClean="0"/>
              <a:t> (which joins fragments of Okazaki)</a:t>
            </a:r>
            <a:endParaRPr lang="en-US" sz="2400" dirty="0"/>
          </a:p>
        </p:txBody>
      </p:sp>
      <p:pic>
        <p:nvPicPr>
          <p:cNvPr id="4" name="Picture 4" descr="Enzymes%20at%20Replication%20Fo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200" y="1676400"/>
            <a:ext cx="5334000" cy="471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302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REPLICATION</vt:lpstr>
      <vt:lpstr>Replication (duplication) of DNA</vt:lpstr>
      <vt:lpstr>Meselson and Stahl's experiment</vt:lpstr>
      <vt:lpstr>Replication occurs in a semi-conservative manner. </vt:lpstr>
      <vt:lpstr>Enzymes involved in replication</vt:lpstr>
      <vt:lpstr>Slide 6</vt:lpstr>
      <vt:lpstr>Slide 7</vt:lpstr>
      <vt:lpstr>Slide 8</vt:lpstr>
      <vt:lpstr>1. On the leading strand, DNA poly III and Primase</vt:lpstr>
      <vt:lpstr>Replication is flawlessly regulated and controlled</vt:lpstr>
      <vt:lpstr>Slide 11</vt:lpstr>
      <vt:lpstr>spontaneous mutation rate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REPLICATION</dc:title>
  <dc:creator>Dragica Pavlovic</dc:creator>
  <cp:lastModifiedBy>Dragica Pavlovic</cp:lastModifiedBy>
  <cp:revision>7</cp:revision>
  <dcterms:created xsi:type="dcterms:W3CDTF">2022-11-14T17:39:29Z</dcterms:created>
  <dcterms:modified xsi:type="dcterms:W3CDTF">2022-11-14T18:20:20Z</dcterms:modified>
</cp:coreProperties>
</file>